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9" r:id="rId4"/>
    <p:sldId id="257" r:id="rId5"/>
    <p:sldId id="258" r:id="rId6"/>
    <p:sldId id="260" r:id="rId7"/>
    <p:sldId id="261" r:id="rId8"/>
    <p:sldId id="262" r:id="rId9"/>
    <p:sldId id="265" r:id="rId10"/>
    <p:sldId id="263" r:id="rId11"/>
    <p:sldId id="264" r:id="rId12"/>
  </p:sldIdLst>
  <p:sldSz cx="9144000" cy="6858000" type="screen4x3"/>
  <p:notesSz cx="6889750" cy="100218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249"/>
    <a:srgbClr val="006666"/>
    <a:srgbClr val="02A0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28" autoAdjust="0"/>
  </p:normalViewPr>
  <p:slideViewPr>
    <p:cSldViewPr>
      <p:cViewPr>
        <p:scale>
          <a:sx n="93" d="100"/>
          <a:sy n="93" d="100"/>
        </p:scale>
        <p:origin x="-1020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BF936F5B-6AB7-4D2D-8562-7692E7685F05}" type="datetimeFigureOut">
              <a:rPr lang="en-GB" smtClean="0"/>
              <a:t>02/12/2016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10150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760397"/>
            <a:ext cx="5511800" cy="4509850"/>
          </a:xfrm>
          <a:prstGeom prst="rect">
            <a:avLst/>
          </a:prstGeom>
        </p:spPr>
        <p:txBody>
          <a:bodyPr vert="horz" lIns="96634" tIns="48317" rIns="96634" bIns="483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597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C24079BF-EF4B-448A-B3D0-9C635CF07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054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079BF-EF4B-448A-B3D0-9C635CF0769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744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079BF-EF4B-448A-B3D0-9C635CF0769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530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B0B76-9547-4A33-B2AC-0FD52F7B2237}" type="datetime1">
              <a:rPr lang="en-GB" smtClean="0"/>
              <a:t>02/12/2016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Gateway Languages - Professional English for Businesses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0E84-F8D4-491E-92E1-11172D45C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960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6B0F-5995-4BC8-945C-D5E73F9BE5D3}" type="datetime1">
              <a:rPr lang="en-GB" smtClean="0"/>
              <a:t>02/12/2016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Gateway Languages - Professional English for Businesses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0E84-F8D4-491E-92E1-11172D45C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465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3000-4AF3-4347-8590-C549533787E6}" type="datetime1">
              <a:rPr lang="en-GB" smtClean="0"/>
              <a:t>02/12/2016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Gateway Languages - Professional English for Businesses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0E84-F8D4-491E-92E1-11172D45C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440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13176-8098-4ED5-8758-D66FE96D8115}" type="datetime1">
              <a:rPr lang="en-GB" smtClean="0"/>
              <a:t>02/12/2016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Gateway Languages - Professional English for Businesses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0E84-F8D4-491E-92E1-11172D45C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13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5B02-1CFE-440A-A003-DCA88483DCD3}" type="datetime1">
              <a:rPr lang="en-GB" smtClean="0"/>
              <a:t>02/12/2016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Gateway Languages - Professional English for Businesses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0E84-F8D4-491E-92E1-11172D45C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161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C1F3-2DBA-49D1-AB6E-8D9E1A7DA478}" type="datetime1">
              <a:rPr lang="en-GB" smtClean="0"/>
              <a:t>02/12/2016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Gateway Languages - Professional English for Businesses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0E84-F8D4-491E-92E1-11172D45C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851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53131-225A-4BEB-9C88-CA41FA65D8F6}" type="datetime1">
              <a:rPr lang="en-GB" smtClean="0"/>
              <a:t>02/12/2016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Gateway Languages - Professional English for Businesses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0E84-F8D4-491E-92E1-11172D45C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182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848F-2036-4BA0-AFFA-146A1BAB2CA0}" type="datetime1">
              <a:rPr lang="en-GB" smtClean="0"/>
              <a:t>02/12/2016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Gateway Languages - Professional English for Businesses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0E84-F8D4-491E-92E1-11172D45C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949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DB232-1668-4214-84AA-D17EBDA848F0}" type="datetime1">
              <a:rPr lang="en-GB" smtClean="0"/>
              <a:t>02/12/2016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Gateway Languages - Professional English for Businesses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0E84-F8D4-491E-92E1-11172D45C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998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32434-3039-4E74-A401-B2D759565E1B}" type="datetime1">
              <a:rPr lang="en-GB" smtClean="0"/>
              <a:t>02/12/2016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Gateway Languages - Professional English for Businesses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0E84-F8D4-491E-92E1-11172D45C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687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BFBA-A980-4AA4-8FBD-E35615837BDA}" type="datetime1">
              <a:rPr lang="en-GB" smtClean="0"/>
              <a:t>02/12/2016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Gateway Languages - Professional English for Businesses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0E84-F8D4-491E-92E1-11172D45C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154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3F6EE-74E9-415C-B6FF-A5A435A9CCF4}" type="datetime1">
              <a:rPr lang="en-GB" smtClean="0"/>
              <a:t>02/12/2016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Gateway Languages - Professional English for Businesses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20E84-F8D4-491E-92E1-11172D45C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75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jpe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microsoft.com/office/2007/relationships/hdphoto" Target="../media/hdphoto2.wdp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3842" y="4824536"/>
            <a:ext cx="6560157" cy="130564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2A055"/>
                </a:solidFill>
                <a:latin typeface="Arial Black" panose="020B0A04020102020204" pitchFamily="34" charset="0"/>
              </a:rPr>
              <a:t>Kiwi English Academy</a:t>
            </a:r>
            <a:endParaRPr lang="en-GB" dirty="0">
              <a:solidFill>
                <a:srgbClr val="02A055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82560" y="1988840"/>
            <a:ext cx="6048672" cy="2232248"/>
          </a:xfrm>
        </p:spPr>
        <p:txBody>
          <a:bodyPr>
            <a:normAutofit/>
          </a:bodyPr>
          <a:lstStyle/>
          <a:p>
            <a:r>
              <a:rPr lang="en-GB" sz="5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Professional English </a:t>
            </a:r>
          </a:p>
          <a:p>
            <a:r>
              <a:rPr lang="en-GB" sz="5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for Businesses</a:t>
            </a:r>
            <a:endParaRPr lang="en-GB" sz="5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9792" y="5868566"/>
            <a:ext cx="6874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www.kiwienglish.co.nz</a:t>
            </a:r>
            <a:endParaRPr lang="en-GB" sz="2800" b="1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938" y="346632"/>
            <a:ext cx="2396544" cy="1066143"/>
          </a:xfrm>
          <a:prstGeom prst="rect">
            <a:avLst/>
          </a:prstGeom>
          <a:effectLst>
            <a:glow rad="304800">
              <a:schemeClr val="bg1">
                <a:alpha val="98000"/>
              </a:schemeClr>
            </a:glo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925" r="14046"/>
          <a:stretch/>
        </p:blipFill>
        <p:spPr>
          <a:xfrm>
            <a:off x="0" y="0"/>
            <a:ext cx="26277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6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556793"/>
            <a:ext cx="7094885" cy="4752527"/>
          </a:xfrm>
          <a:solidFill>
            <a:srgbClr val="00A249"/>
          </a:solidFill>
          <a:ln>
            <a:solidFill>
              <a:srgbClr val="02A05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dirty="0"/>
              <a:t>We offer </a:t>
            </a:r>
            <a:r>
              <a:rPr lang="en-GB" u="sng" dirty="0"/>
              <a:t>the most competitive price packages for your company</a:t>
            </a:r>
            <a:r>
              <a:rPr lang="en-GB" dirty="0"/>
              <a:t>. These vary depending on the </a:t>
            </a:r>
            <a:r>
              <a:rPr lang="en-GB" dirty="0" smtClean="0"/>
              <a:t>number </a:t>
            </a:r>
            <a:r>
              <a:rPr lang="en-GB" dirty="0"/>
              <a:t>of students, the business sector, times and </a:t>
            </a:r>
            <a:r>
              <a:rPr lang="en-GB" dirty="0" smtClean="0"/>
              <a:t>any special </a:t>
            </a:r>
            <a:r>
              <a:rPr lang="en-GB" dirty="0"/>
              <a:t>requirements.  </a:t>
            </a:r>
          </a:p>
          <a:p>
            <a:pPr marL="0" indent="0" algn="just">
              <a:buNone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365104"/>
            <a:ext cx="2412514" cy="1793877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 noChangeShapeType="1"/>
          </p:cNvSpPr>
          <p:nvPr/>
        </p:nvSpPr>
        <p:spPr bwMode="auto">
          <a:xfrm flipV="1">
            <a:off x="-12616" y="292508"/>
            <a:ext cx="9156616" cy="1108075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220" y="382635"/>
            <a:ext cx="1942369" cy="864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9" y="372822"/>
            <a:ext cx="6696745" cy="1027761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/>
            </a:r>
            <a:br>
              <a:rPr lang="en-GB" dirty="0" smtClean="0"/>
            </a:br>
            <a:r>
              <a:rPr lang="en-GB" sz="5300" b="1" dirty="0" smtClean="0">
                <a:solidFill>
                  <a:schemeClr val="bg1"/>
                </a:solidFill>
              </a:rPr>
              <a:t>Prices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12" name="Text Box 4"/>
          <p:cNvSpPr txBox="1">
            <a:spLocks noChangeArrowheads="1" noChangeShapeType="1"/>
          </p:cNvSpPr>
          <p:nvPr/>
        </p:nvSpPr>
        <p:spPr bwMode="auto">
          <a:xfrm flipV="1">
            <a:off x="0" y="6458734"/>
            <a:ext cx="9156616" cy="243979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44671" y="6418120"/>
            <a:ext cx="442392" cy="325206"/>
          </a:xfrm>
        </p:spPr>
        <p:txBody>
          <a:bodyPr/>
          <a:lstStyle/>
          <a:p>
            <a:fld id="{2DF20E84-F8D4-491E-92E1-11172D45C022}" type="slidenum">
              <a:rPr lang="en-GB" smtClean="0">
                <a:solidFill>
                  <a:schemeClr val="bg1"/>
                </a:solidFill>
              </a:rPr>
              <a:t>10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97875"/>
            <a:ext cx="9144000" cy="365125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Kiwi English Academy - Professional English for Businesses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925" r="14046"/>
          <a:stretch/>
        </p:blipFill>
        <p:spPr>
          <a:xfrm>
            <a:off x="-740" y="1400583"/>
            <a:ext cx="1704296" cy="506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21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7385" y="1628800"/>
            <a:ext cx="6875095" cy="4608512"/>
          </a:xfrm>
          <a:ln w="28575"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 smtClean="0"/>
              <a:t>Just </a:t>
            </a:r>
            <a:r>
              <a:rPr lang="en-GB" sz="3600" dirty="0"/>
              <a:t>send us an email to </a:t>
            </a:r>
            <a:r>
              <a:rPr lang="en-GB" sz="3600" u="sng" dirty="0" smtClean="0">
                <a:solidFill>
                  <a:srgbClr val="00A249"/>
                </a:solidFill>
              </a:rPr>
              <a:t>online@kiwienglish.co.nz</a:t>
            </a:r>
            <a:endParaRPr lang="en-GB" sz="3600" dirty="0">
              <a:solidFill>
                <a:srgbClr val="00A249"/>
              </a:solidFill>
            </a:endParaRPr>
          </a:p>
          <a:p>
            <a:pPr marL="0" indent="0">
              <a:buNone/>
            </a:pPr>
            <a:r>
              <a:rPr lang="en-GB" sz="3600" dirty="0" smtClean="0"/>
              <a:t>indicating </a:t>
            </a:r>
            <a:r>
              <a:rPr lang="en-GB" sz="3600" dirty="0"/>
              <a:t>your availability (dates/times), </a:t>
            </a:r>
            <a:r>
              <a:rPr lang="en-GB" sz="3600" dirty="0" smtClean="0"/>
              <a:t>for </a:t>
            </a:r>
            <a:r>
              <a:rPr lang="en-GB" sz="3600" dirty="0"/>
              <a:t>us to call you and </a:t>
            </a:r>
            <a:r>
              <a:rPr lang="en-GB" sz="3600" dirty="0" smtClean="0"/>
              <a:t>program a trial </a:t>
            </a:r>
            <a:r>
              <a:rPr lang="en-GB" sz="3600" dirty="0"/>
              <a:t>class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0" name="Text Box 4"/>
          <p:cNvSpPr txBox="1">
            <a:spLocks noChangeArrowheads="1" noChangeShapeType="1"/>
          </p:cNvSpPr>
          <p:nvPr/>
        </p:nvSpPr>
        <p:spPr bwMode="auto">
          <a:xfrm flipV="1">
            <a:off x="-12616" y="292508"/>
            <a:ext cx="9156616" cy="1108075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220" y="382635"/>
            <a:ext cx="1942369" cy="864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92509"/>
            <a:ext cx="4248472" cy="1072802"/>
          </a:xfrm>
        </p:spPr>
        <p:txBody>
          <a:bodyPr>
            <a:normAutofit/>
          </a:bodyPr>
          <a:lstStyle/>
          <a:p>
            <a:pPr algn="l"/>
            <a:r>
              <a:rPr lang="en-GB" sz="4800" b="1" dirty="0" smtClean="0">
                <a:solidFill>
                  <a:schemeClr val="bg1"/>
                </a:solidFill>
              </a:rPr>
              <a:t>Questions?</a:t>
            </a:r>
            <a:endParaRPr lang="en-GB" sz="4900" dirty="0">
              <a:solidFill>
                <a:schemeClr val="bg1"/>
              </a:solidFill>
            </a:endParaRPr>
          </a:p>
        </p:txBody>
      </p:sp>
      <p:sp>
        <p:nvSpPr>
          <p:cNvPr id="12" name="Text Box 4"/>
          <p:cNvSpPr txBox="1">
            <a:spLocks noChangeArrowheads="1" noChangeShapeType="1"/>
          </p:cNvSpPr>
          <p:nvPr/>
        </p:nvSpPr>
        <p:spPr bwMode="auto">
          <a:xfrm flipV="1">
            <a:off x="0" y="6451879"/>
            <a:ext cx="9144000" cy="243979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9511" y="6379434"/>
            <a:ext cx="8823077" cy="365125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Kiwi English Academy - Professional English for Businesses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24534" y="6416255"/>
            <a:ext cx="360040" cy="303883"/>
          </a:xfrm>
        </p:spPr>
        <p:txBody>
          <a:bodyPr/>
          <a:lstStyle/>
          <a:p>
            <a:fld id="{2DF20E84-F8D4-491E-92E1-11172D45C022}" type="slidenum">
              <a:rPr lang="en-GB" smtClean="0">
                <a:solidFill>
                  <a:schemeClr val="bg1"/>
                </a:solidFill>
              </a:rPr>
              <a:t>11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925" r="14046"/>
          <a:stretch/>
        </p:blipFill>
        <p:spPr>
          <a:xfrm>
            <a:off x="-12615" y="1400583"/>
            <a:ext cx="1704296" cy="505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143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NZ" sz="2200" dirty="0" smtClean="0">
                <a:solidFill>
                  <a:srgbClr val="0066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Natural Paradise In The South Pacific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NZ" sz="2200" dirty="0" smtClean="0">
                <a:solidFill>
                  <a:srgbClr val="0066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Also The Home of</a:t>
            </a:r>
          </a:p>
          <a:p>
            <a:pPr marL="0" indent="0" algn="ctr">
              <a:spcBef>
                <a:spcPts val="0"/>
              </a:spcBef>
              <a:buNone/>
            </a:pPr>
            <a:endParaRPr lang="en-NZ" sz="2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72981" y="6309320"/>
            <a:ext cx="2133600" cy="365125"/>
          </a:xfrm>
        </p:spPr>
        <p:txBody>
          <a:bodyPr/>
          <a:lstStyle/>
          <a:p>
            <a:fld id="{2DF20E84-F8D4-491E-92E1-11172D45C022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Text Box 4"/>
          <p:cNvSpPr txBox="1">
            <a:spLocks noChangeArrowheads="1" noChangeShapeType="1"/>
          </p:cNvSpPr>
          <p:nvPr/>
        </p:nvSpPr>
        <p:spPr bwMode="auto">
          <a:xfrm flipV="1">
            <a:off x="-12616" y="260647"/>
            <a:ext cx="9156616" cy="1108075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70" y="382636"/>
            <a:ext cx="1942369" cy="86409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07504" y="260647"/>
            <a:ext cx="7380312" cy="1108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 </a:t>
            </a:r>
            <a:r>
              <a:rPr lang="en-GB" sz="5400" b="1" dirty="0" smtClean="0">
                <a:solidFill>
                  <a:schemeClr val="bg1"/>
                </a:solidFill>
                <a:cs typeface="AngsanaUPC" panose="02020603050405020304" pitchFamily="18" charset="-34"/>
              </a:rPr>
              <a:t>New Zealand</a:t>
            </a:r>
            <a:endParaRPr lang="en-GB" sz="5400" b="1" i="1" dirty="0">
              <a:solidFill>
                <a:schemeClr val="bg1"/>
              </a:solidFill>
              <a:cs typeface="AngsanaUPC" panose="02020603050405020304" pitchFamily="18" charset="-34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600" y="2552740"/>
            <a:ext cx="1981609" cy="14401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64"/>
          <a:stretch/>
        </p:blipFill>
        <p:spPr>
          <a:xfrm>
            <a:off x="383461" y="2230818"/>
            <a:ext cx="2088178" cy="15508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61" y="4221088"/>
            <a:ext cx="2080216" cy="1378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3" r="7816" b="5667"/>
          <a:stretch/>
        </p:blipFill>
        <p:spPr>
          <a:xfrm>
            <a:off x="4766338" y="4393635"/>
            <a:ext cx="1964426" cy="14237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418" y="4263038"/>
            <a:ext cx="1935989" cy="1372662"/>
          </a:xfrm>
          <a:prstGeom prst="roundRect">
            <a:avLst>
              <a:gd name="adj" fmla="val 16667"/>
            </a:avLst>
          </a:prstGeom>
          <a:ln>
            <a:solidFill>
              <a:schemeClr val="bg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641" y="2239224"/>
            <a:ext cx="1967766" cy="1477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0"/>
          <a:stretch/>
        </p:blipFill>
        <p:spPr>
          <a:xfrm>
            <a:off x="2604003" y="4393636"/>
            <a:ext cx="2002648" cy="14237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003" y="2569157"/>
            <a:ext cx="1940048" cy="14348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44" name="Group 43"/>
          <p:cNvGrpSpPr/>
          <p:nvPr/>
        </p:nvGrpSpPr>
        <p:grpSpPr>
          <a:xfrm>
            <a:off x="598473" y="3627756"/>
            <a:ext cx="1656184" cy="307777"/>
            <a:chOff x="107504" y="3733478"/>
            <a:chExt cx="1656184" cy="307777"/>
          </a:xfrm>
        </p:grpSpPr>
        <p:sp>
          <p:nvSpPr>
            <p:cNvPr id="43" name="Rounded Rectangle 42"/>
            <p:cNvSpPr/>
            <p:nvPr/>
          </p:nvSpPr>
          <p:spPr>
            <a:xfrm>
              <a:off x="107504" y="3747676"/>
              <a:ext cx="1656184" cy="267846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03862" y="3733478"/>
              <a:ext cx="1284015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400" b="1" dirty="0" err="1" smtClean="0"/>
                <a:t>Weta</a:t>
              </a:r>
              <a:r>
                <a:rPr lang="en-NZ" sz="1400" b="1" dirty="0" smtClean="0"/>
                <a:t> Studios</a:t>
              </a:r>
              <a:endParaRPr lang="en-NZ" sz="1400" b="1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766483" y="3850092"/>
            <a:ext cx="1656184" cy="307777"/>
            <a:chOff x="107504" y="3733478"/>
            <a:chExt cx="1656184" cy="307777"/>
          </a:xfrm>
        </p:grpSpPr>
        <p:sp>
          <p:nvSpPr>
            <p:cNvPr id="46" name="Rounded Rectangle 45"/>
            <p:cNvSpPr/>
            <p:nvPr/>
          </p:nvSpPr>
          <p:spPr>
            <a:xfrm>
              <a:off x="107504" y="3747676"/>
              <a:ext cx="1656184" cy="267846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93588" y="3733478"/>
              <a:ext cx="1284015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400" b="1" dirty="0" smtClean="0"/>
                <a:t>Fonterra</a:t>
              </a:r>
              <a:endParaRPr lang="en-NZ" sz="1400" b="1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876311" y="3844324"/>
            <a:ext cx="1656184" cy="307777"/>
            <a:chOff x="107504" y="3733478"/>
            <a:chExt cx="1656184" cy="307777"/>
          </a:xfrm>
        </p:grpSpPr>
        <p:sp>
          <p:nvSpPr>
            <p:cNvPr id="49" name="Rounded Rectangle 48"/>
            <p:cNvSpPr/>
            <p:nvPr/>
          </p:nvSpPr>
          <p:spPr>
            <a:xfrm>
              <a:off x="107504" y="3747676"/>
              <a:ext cx="1656184" cy="267846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99944" y="3733478"/>
              <a:ext cx="1271302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400" b="1" dirty="0" smtClean="0"/>
                <a:t>All Blacks</a:t>
              </a:r>
              <a:endParaRPr lang="en-NZ" sz="1400" b="1" dirty="0"/>
            </a:p>
          </p:txBody>
        </p:sp>
      </p:grpSp>
      <p:sp>
        <p:nvSpPr>
          <p:cNvPr id="52" name="Rounded Rectangle 51"/>
          <p:cNvSpPr/>
          <p:nvPr/>
        </p:nvSpPr>
        <p:spPr>
          <a:xfrm>
            <a:off x="6963169" y="3581012"/>
            <a:ext cx="1776037" cy="26784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3" name="TextBox 52"/>
          <p:cNvSpPr txBox="1"/>
          <p:nvPr/>
        </p:nvSpPr>
        <p:spPr>
          <a:xfrm>
            <a:off x="6961225" y="3574328"/>
            <a:ext cx="1776037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NZ" sz="1400" b="1" dirty="0" smtClean="0"/>
              <a:t>Auckland University</a:t>
            </a:r>
            <a:endParaRPr lang="en-NZ" sz="1400" b="1" dirty="0"/>
          </a:p>
        </p:txBody>
      </p:sp>
      <p:sp>
        <p:nvSpPr>
          <p:cNvPr id="55" name="Rounded Rectangle 54"/>
          <p:cNvSpPr/>
          <p:nvPr/>
        </p:nvSpPr>
        <p:spPr>
          <a:xfrm>
            <a:off x="557376" y="5472898"/>
            <a:ext cx="1656184" cy="26784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6" name="TextBox 55"/>
          <p:cNvSpPr txBox="1"/>
          <p:nvPr/>
        </p:nvSpPr>
        <p:spPr>
          <a:xfrm>
            <a:off x="602642" y="5458700"/>
            <a:ext cx="15663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NZ" sz="1400" b="1" dirty="0" smtClean="0"/>
              <a:t>Air New Zealand</a:t>
            </a:r>
            <a:endParaRPr lang="en-NZ" sz="1400" b="1" dirty="0"/>
          </a:p>
        </p:txBody>
      </p:sp>
      <p:grpSp>
        <p:nvGrpSpPr>
          <p:cNvPr id="57" name="Group 56"/>
          <p:cNvGrpSpPr/>
          <p:nvPr/>
        </p:nvGrpSpPr>
        <p:grpSpPr>
          <a:xfrm>
            <a:off x="2777235" y="5702294"/>
            <a:ext cx="1656184" cy="307777"/>
            <a:chOff x="107504" y="3733478"/>
            <a:chExt cx="1656184" cy="307777"/>
          </a:xfrm>
        </p:grpSpPr>
        <p:sp>
          <p:nvSpPr>
            <p:cNvPr id="58" name="Rounded Rectangle 57"/>
            <p:cNvSpPr/>
            <p:nvPr/>
          </p:nvSpPr>
          <p:spPr>
            <a:xfrm>
              <a:off x="107504" y="3747676"/>
              <a:ext cx="1656184" cy="267846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93588" y="3733478"/>
              <a:ext cx="1284015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400" b="1" dirty="0" smtClean="0"/>
                <a:t>Gallagher</a:t>
              </a:r>
              <a:endParaRPr lang="en-NZ" sz="1400" b="1" dirty="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920459" y="5691905"/>
            <a:ext cx="1656184" cy="307777"/>
            <a:chOff x="107504" y="3733478"/>
            <a:chExt cx="1656184" cy="307777"/>
          </a:xfrm>
        </p:grpSpPr>
        <p:sp>
          <p:nvSpPr>
            <p:cNvPr id="61" name="Rounded Rectangle 60"/>
            <p:cNvSpPr/>
            <p:nvPr/>
          </p:nvSpPr>
          <p:spPr>
            <a:xfrm>
              <a:off x="107504" y="3747676"/>
              <a:ext cx="1656184" cy="267846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93588" y="3733478"/>
              <a:ext cx="1284015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400" b="1" dirty="0" smtClean="0"/>
                <a:t>A J Hackett</a:t>
              </a:r>
              <a:endParaRPr lang="en-NZ" sz="1400" b="1" dirty="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033370" y="5514157"/>
            <a:ext cx="1656184" cy="307777"/>
            <a:chOff x="107504" y="3733478"/>
            <a:chExt cx="1656184" cy="307777"/>
          </a:xfrm>
        </p:grpSpPr>
        <p:sp>
          <p:nvSpPr>
            <p:cNvPr id="64" name="Rounded Rectangle 63"/>
            <p:cNvSpPr/>
            <p:nvPr/>
          </p:nvSpPr>
          <p:spPr>
            <a:xfrm>
              <a:off x="107504" y="3747676"/>
              <a:ext cx="1656184" cy="267846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93588" y="3733478"/>
              <a:ext cx="1284015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NZ" sz="1400" b="1" dirty="0" err="1" smtClean="0"/>
                <a:t>Xero</a:t>
              </a:r>
              <a:endParaRPr lang="en-NZ" sz="1400" b="1" dirty="0"/>
            </a:p>
          </p:txBody>
        </p:sp>
      </p:grpSp>
      <p:sp>
        <p:nvSpPr>
          <p:cNvPr id="67" name="Slide Number Placeholder 4"/>
          <p:cNvSpPr txBox="1">
            <a:spLocks/>
          </p:cNvSpPr>
          <p:nvPr/>
        </p:nvSpPr>
        <p:spPr>
          <a:xfrm>
            <a:off x="8624534" y="6416255"/>
            <a:ext cx="360040" cy="303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F20E84-F8D4-491E-92E1-11172D45C022}" type="slidenum">
              <a:rPr lang="en-GB" smtClean="0">
                <a:solidFill>
                  <a:schemeClr val="bg1"/>
                </a:solidFill>
              </a:rPr>
              <a:pPr/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8" name="Text Box 4"/>
          <p:cNvSpPr txBox="1">
            <a:spLocks noChangeArrowheads="1" noChangeShapeType="1"/>
          </p:cNvSpPr>
          <p:nvPr/>
        </p:nvSpPr>
        <p:spPr bwMode="auto">
          <a:xfrm flipV="1">
            <a:off x="714" y="6457351"/>
            <a:ext cx="9144000" cy="243979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69" name="Footer Placeholder 3"/>
          <p:cNvSpPr txBox="1">
            <a:spLocks/>
          </p:cNvSpPr>
          <p:nvPr/>
        </p:nvSpPr>
        <p:spPr>
          <a:xfrm>
            <a:off x="324813" y="6377822"/>
            <a:ext cx="8521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bg1"/>
                </a:solidFill>
              </a:rPr>
              <a:t>Kiwi English Academy - Professional English for Businesses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0" name="Slide Number Placeholder 4"/>
          <p:cNvSpPr txBox="1">
            <a:spLocks/>
          </p:cNvSpPr>
          <p:nvPr/>
        </p:nvSpPr>
        <p:spPr>
          <a:xfrm>
            <a:off x="8633070" y="6414643"/>
            <a:ext cx="360040" cy="303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F20E84-F8D4-491E-92E1-11172D45C022}" type="slidenum">
              <a:rPr lang="en-GB" smtClean="0">
                <a:solidFill>
                  <a:schemeClr val="bg1"/>
                </a:solidFill>
              </a:rPr>
              <a:pPr/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611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00310"/>
            <a:ext cx="6584095" cy="4876026"/>
          </a:xfrm>
        </p:spPr>
      </p:pic>
      <p:sp>
        <p:nvSpPr>
          <p:cNvPr id="11" name="Text Box 4"/>
          <p:cNvSpPr txBox="1">
            <a:spLocks noChangeArrowheads="1" noChangeShapeType="1"/>
          </p:cNvSpPr>
          <p:nvPr/>
        </p:nvSpPr>
        <p:spPr bwMode="auto">
          <a:xfrm flipV="1">
            <a:off x="-12616" y="260647"/>
            <a:ext cx="9156616" cy="1108075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70" y="382636"/>
            <a:ext cx="1942369" cy="864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7"/>
            <a:ext cx="7380312" cy="1108075"/>
          </a:xfrm>
        </p:spPr>
        <p:txBody>
          <a:bodyPr>
            <a:noAutofit/>
          </a:bodyPr>
          <a:lstStyle/>
          <a:p>
            <a:pPr algn="l"/>
            <a:r>
              <a:rPr lang="en-GB" sz="5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 </a:t>
            </a:r>
            <a:r>
              <a:rPr lang="en-GB" sz="5400" dirty="0" smtClean="0">
                <a:solidFill>
                  <a:schemeClr val="bg1"/>
                </a:solidFill>
                <a:cs typeface="AngsanaUPC" panose="02020603050405020304" pitchFamily="18" charset="-34"/>
              </a:rPr>
              <a:t>BUSINESS is in </a:t>
            </a:r>
            <a:r>
              <a:rPr lang="en-GB" sz="5400" b="1" i="1" dirty="0" smtClean="0">
                <a:solidFill>
                  <a:schemeClr val="bg1"/>
                </a:solidFill>
                <a:cs typeface="AngsanaUPC" panose="02020603050405020304" pitchFamily="18" charset="-34"/>
              </a:rPr>
              <a:t>English</a:t>
            </a:r>
            <a:endParaRPr lang="en-GB" sz="5400" b="1" i="1" dirty="0">
              <a:solidFill>
                <a:schemeClr val="bg1"/>
              </a:solidFill>
              <a:cs typeface="AngsanaUPC" panose="02020603050405020304" pitchFamily="18" charset="-34"/>
            </a:endParaRPr>
          </a:p>
        </p:txBody>
      </p:sp>
      <p:sp>
        <p:nvSpPr>
          <p:cNvPr id="14" name="Text Box 4"/>
          <p:cNvSpPr txBox="1">
            <a:spLocks noChangeArrowheads="1" noChangeShapeType="1"/>
          </p:cNvSpPr>
          <p:nvPr/>
        </p:nvSpPr>
        <p:spPr bwMode="auto">
          <a:xfrm flipV="1">
            <a:off x="-12616" y="6469236"/>
            <a:ext cx="9175665" cy="243979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5" name="Footer Placeholder 3"/>
          <p:cNvSpPr txBox="1">
            <a:spLocks/>
          </p:cNvSpPr>
          <p:nvPr/>
        </p:nvSpPr>
        <p:spPr>
          <a:xfrm>
            <a:off x="179511" y="6379434"/>
            <a:ext cx="88230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bg1"/>
                </a:solidFill>
              </a:rPr>
              <a:t>Kiwi English Academy - Professional English for Businesses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4"/>
          <p:cNvSpPr txBox="1">
            <a:spLocks/>
          </p:cNvSpPr>
          <p:nvPr/>
        </p:nvSpPr>
        <p:spPr>
          <a:xfrm>
            <a:off x="8624534" y="6416255"/>
            <a:ext cx="360040" cy="303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F20E84-F8D4-491E-92E1-11172D45C022}" type="slidenum">
              <a:rPr lang="en-GB" smtClean="0">
                <a:solidFill>
                  <a:schemeClr val="bg1"/>
                </a:solidFill>
              </a:rPr>
              <a:pPr/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08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700808"/>
            <a:ext cx="7356067" cy="432048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At 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Kiwi English,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we specialise in providing Professional English classes, 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adapted to your specific business sector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, through our video-conference 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platform</a:t>
            </a:r>
          </a:p>
          <a:p>
            <a:pPr algn="just"/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cs typeface="AngsanaUPC" panose="02020603050405020304" pitchFamily="18" charset="-34"/>
            </a:endParaRPr>
          </a:p>
          <a:p>
            <a:pPr algn="just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You get access to a 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highly qualified </a:t>
            </a: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professional English coach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,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who will lead the class program in a 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real class </a:t>
            </a: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experience</a:t>
            </a: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cs typeface="AngsanaUPC" panose="02020603050405020304" pitchFamily="18" charset="-34"/>
            </a:endParaRPr>
          </a:p>
          <a:p>
            <a:pPr algn="just"/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cs typeface="AngsanaUPC" panose="02020603050405020304" pitchFamily="18" charset="-34"/>
            </a:endParaRPr>
          </a:p>
          <a:p>
            <a:pPr algn="just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You will be able to ask and get answers, participate, download 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class materials to any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specification required by 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you or your company</a:t>
            </a:r>
          </a:p>
          <a:p>
            <a:pPr algn="just"/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cs typeface="AngsanaUPC" panose="02020603050405020304" pitchFamily="18" charset="-34"/>
            </a:endParaRPr>
          </a:p>
          <a:p>
            <a:pPr algn="just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We 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provide 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private access to connect to the class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, where 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your coach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will be connected in one of our virtual 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classes</a:t>
            </a: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cs typeface="AngsanaUPC" panose="02020603050405020304" pitchFamily="18" charset="-34"/>
            </a:endParaRPr>
          </a:p>
          <a:p>
            <a:endParaRPr lang="en-GB" sz="2800" dirty="0" smtClean="0"/>
          </a:p>
        </p:txBody>
      </p:sp>
      <p:sp>
        <p:nvSpPr>
          <p:cNvPr id="8" name="Text Box 4"/>
          <p:cNvSpPr txBox="1">
            <a:spLocks noChangeArrowheads="1" noChangeShapeType="1"/>
          </p:cNvSpPr>
          <p:nvPr/>
        </p:nvSpPr>
        <p:spPr bwMode="auto">
          <a:xfrm flipV="1">
            <a:off x="-12616" y="257235"/>
            <a:ext cx="9156616" cy="1108075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70" y="382636"/>
            <a:ext cx="1942369" cy="864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4" y="257235"/>
            <a:ext cx="9036496" cy="1108075"/>
          </a:xfrm>
        </p:spPr>
        <p:txBody>
          <a:bodyPr>
            <a:normAutofit/>
          </a:bodyPr>
          <a:lstStyle/>
          <a:p>
            <a:pPr algn="l"/>
            <a:r>
              <a:rPr lang="en-GB" sz="4100" dirty="0" smtClean="0">
                <a:solidFill>
                  <a:schemeClr val="bg1"/>
                </a:solidFill>
                <a:cs typeface="AngsanaUPC" panose="02020603050405020304" pitchFamily="18" charset="-34"/>
              </a:rPr>
              <a:t>Our Video-Conference Platform</a:t>
            </a:r>
            <a:endParaRPr lang="en-GB" sz="4100" dirty="0">
              <a:solidFill>
                <a:schemeClr val="bg1"/>
              </a:solidFill>
              <a:cs typeface="AngsanaUPC" panose="02020603050405020304" pitchFamily="18" charset="-34"/>
            </a:endParaRPr>
          </a:p>
        </p:txBody>
      </p:sp>
      <p:sp>
        <p:nvSpPr>
          <p:cNvPr id="11" name="Text Box 4"/>
          <p:cNvSpPr txBox="1">
            <a:spLocks noChangeArrowheads="1" noChangeShapeType="1"/>
          </p:cNvSpPr>
          <p:nvPr/>
        </p:nvSpPr>
        <p:spPr bwMode="auto">
          <a:xfrm flipV="1">
            <a:off x="0" y="6451879"/>
            <a:ext cx="9144000" cy="243979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2" name="Footer Placeholder 3"/>
          <p:cNvSpPr txBox="1">
            <a:spLocks/>
          </p:cNvSpPr>
          <p:nvPr/>
        </p:nvSpPr>
        <p:spPr>
          <a:xfrm>
            <a:off x="179511" y="6379434"/>
            <a:ext cx="88230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chemeClr val="bg1"/>
                </a:solidFill>
              </a:rPr>
              <a:t>Kiwi English Academy - Professional English for Businesses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4"/>
          <p:cNvSpPr txBox="1">
            <a:spLocks/>
          </p:cNvSpPr>
          <p:nvPr/>
        </p:nvSpPr>
        <p:spPr>
          <a:xfrm>
            <a:off x="8624534" y="6416255"/>
            <a:ext cx="360040" cy="303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F20E84-F8D4-491E-92E1-11172D45C022}" type="slidenum">
              <a:rPr lang="en-GB" smtClean="0">
                <a:solidFill>
                  <a:schemeClr val="bg1"/>
                </a:solidFill>
              </a:rPr>
              <a:pPr/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925" r="14046"/>
          <a:stretch/>
        </p:blipFill>
        <p:spPr>
          <a:xfrm>
            <a:off x="-12615" y="1365309"/>
            <a:ext cx="1704296" cy="5086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2269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556" y="4221088"/>
            <a:ext cx="8640961" cy="2016224"/>
          </a:xfrm>
          <a:ln>
            <a:solidFill>
              <a:srgbClr val="02A055"/>
            </a:solidFill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GB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You </a:t>
            </a:r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can see and hear </a:t>
            </a:r>
            <a:r>
              <a:rPr lang="en-GB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your personal coach. </a:t>
            </a:r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You can see the whiteboard, you can read and download </a:t>
            </a:r>
            <a:r>
              <a:rPr lang="en-GB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 the relevant lesson materials, you </a:t>
            </a:r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can hear your </a:t>
            </a:r>
            <a:r>
              <a:rPr lang="en-GB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colleagues (</a:t>
            </a:r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if any), and engage in a real </a:t>
            </a:r>
            <a:r>
              <a:rPr lang="en-GB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training </a:t>
            </a:r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experience.</a:t>
            </a:r>
          </a:p>
          <a:p>
            <a:pPr algn="just"/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56" y="1484783"/>
            <a:ext cx="4188436" cy="2416727"/>
          </a:xfrm>
          <a:prstGeom prst="rect">
            <a:avLst/>
          </a:prstGeom>
        </p:spPr>
      </p:pic>
      <p:sp>
        <p:nvSpPr>
          <p:cNvPr id="10" name="Text Box 4"/>
          <p:cNvSpPr txBox="1">
            <a:spLocks noChangeArrowheads="1" noChangeShapeType="1"/>
          </p:cNvSpPr>
          <p:nvPr/>
        </p:nvSpPr>
        <p:spPr bwMode="auto">
          <a:xfrm flipV="1">
            <a:off x="-12616" y="257235"/>
            <a:ext cx="9156616" cy="1108075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70" y="382636"/>
            <a:ext cx="1942369" cy="864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0" y="224542"/>
            <a:ext cx="9144000" cy="1044218"/>
          </a:xfrm>
        </p:spPr>
        <p:txBody>
          <a:bodyPr>
            <a:normAutofit/>
          </a:bodyPr>
          <a:lstStyle/>
          <a:p>
            <a:pPr algn="l"/>
            <a:r>
              <a:rPr lang="en-GB" sz="6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 </a:t>
            </a:r>
            <a:r>
              <a:rPr lang="en-GB" sz="5400" dirty="0" smtClean="0">
                <a:solidFill>
                  <a:schemeClr val="bg1"/>
                </a:solidFill>
                <a:cs typeface="AngsanaUPC" panose="02020603050405020304" pitchFamily="18" charset="-34"/>
              </a:rPr>
              <a:t>What </a:t>
            </a:r>
            <a:r>
              <a:rPr lang="en-GB" sz="5400" dirty="0">
                <a:solidFill>
                  <a:schemeClr val="bg1"/>
                </a:solidFill>
                <a:cs typeface="AngsanaUPC" panose="02020603050405020304" pitchFamily="18" charset="-34"/>
              </a:rPr>
              <a:t>can you see?</a:t>
            </a:r>
          </a:p>
        </p:txBody>
      </p:sp>
      <p:sp>
        <p:nvSpPr>
          <p:cNvPr id="12" name="Text Box 4"/>
          <p:cNvSpPr txBox="1">
            <a:spLocks noChangeArrowheads="1" noChangeShapeType="1"/>
          </p:cNvSpPr>
          <p:nvPr/>
        </p:nvSpPr>
        <p:spPr bwMode="auto">
          <a:xfrm flipV="1">
            <a:off x="0" y="6451879"/>
            <a:ext cx="9144000" cy="243979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179511" y="6379434"/>
            <a:ext cx="88230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chemeClr val="bg1"/>
                </a:solidFill>
              </a:rPr>
              <a:t>Kiwi English Academy - Professional English for Businesses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Slide Number Placeholder 4"/>
          <p:cNvSpPr txBox="1">
            <a:spLocks/>
          </p:cNvSpPr>
          <p:nvPr/>
        </p:nvSpPr>
        <p:spPr>
          <a:xfrm>
            <a:off x="8624534" y="6416255"/>
            <a:ext cx="360040" cy="303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F20E84-F8D4-491E-92E1-11172D45C022}" type="slidenum">
              <a:rPr lang="en-GB" smtClean="0">
                <a:solidFill>
                  <a:schemeClr val="bg1"/>
                </a:solidFill>
              </a:rPr>
              <a:pPr/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6" name="Picture 15" descr="E:\Virtual Class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6900D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37000"/>
                    </a14:imgEffect>
                    <a14:imgEffect>
                      <a14:colorTemperature colorTemp="4925"/>
                    </a14:imgEffect>
                    <a14:imgEffect>
                      <a14:saturation sat="3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877" y="1512325"/>
            <a:ext cx="3859200" cy="2416727"/>
          </a:xfrm>
          <a:prstGeom prst="rect">
            <a:avLst/>
          </a:prstGeom>
          <a:noFill/>
          <a:ln>
            <a:noFill/>
          </a:ln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0956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61035"/>
            <a:ext cx="5328592" cy="4918400"/>
          </a:xfrm>
          <a:ln>
            <a:solidFill>
              <a:srgbClr val="00A24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en-GB" sz="6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 can prepare you for all </a:t>
            </a:r>
            <a:r>
              <a:rPr lang="en-GB" sz="6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Cambridge Business </a:t>
            </a:r>
            <a:r>
              <a:rPr lang="en-GB" sz="6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English Certificates (BEC</a:t>
            </a:r>
            <a:r>
              <a:rPr lang="en-GB" sz="6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). These </a:t>
            </a:r>
            <a:r>
              <a:rPr lang="en-GB" sz="6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are a suite of three English language qualifications for international business. </a:t>
            </a:r>
            <a:endParaRPr lang="en-GB" sz="6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4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5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BEC PRELIMINARY</a:t>
            </a:r>
            <a:r>
              <a:rPr lang="en-GB" sz="5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Cambridge Business English Preliminary – Level B1</a:t>
            </a:r>
          </a:p>
          <a:p>
            <a:r>
              <a:rPr lang="en-GB" sz="5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BEC VANTAGE</a:t>
            </a:r>
            <a:r>
              <a:rPr lang="en-GB" sz="5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Cambridge Business English Vantage – Level B2</a:t>
            </a:r>
          </a:p>
          <a:p>
            <a:r>
              <a:rPr lang="en-GB" sz="5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BEC HIGHER</a:t>
            </a:r>
            <a:r>
              <a:rPr lang="en-GB" sz="5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Cambridge Business Higher – CEFR Level C1</a:t>
            </a:r>
          </a:p>
          <a:p>
            <a:pPr marL="0" indent="0">
              <a:buNone/>
            </a:pPr>
            <a:r>
              <a:rPr lang="en-GB" sz="4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4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GB" sz="4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8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Academic </a:t>
            </a:r>
            <a:r>
              <a:rPr lang="en-GB" sz="8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professional English </a:t>
            </a:r>
            <a:r>
              <a:rPr lang="en-GB" sz="8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exams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endParaRPr lang="en-GB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  <a:spcBef>
                <a:spcPts val="0"/>
              </a:spcBef>
              <a:buClr>
                <a:srgbClr val="00A249"/>
              </a:buClr>
              <a:buFont typeface="Wingdings" panose="05000000000000000000" pitchFamily="2" charset="2"/>
              <a:buChar char="Ø"/>
            </a:pPr>
            <a:r>
              <a:rPr lang="en-GB" sz="8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6400" dirty="0" smtClean="0">
                <a:solidFill>
                  <a:srgbClr val="02A055"/>
                </a:solidFill>
              </a:rPr>
              <a:t>Cambridge English: KET PET FCE CAE CPE  </a:t>
            </a:r>
          </a:p>
          <a:p>
            <a:pPr>
              <a:lnSpc>
                <a:spcPts val="1500"/>
              </a:lnSpc>
              <a:buFont typeface="Wingdings" panose="05000000000000000000" pitchFamily="2" charset="2"/>
              <a:buChar char="Ø"/>
            </a:pPr>
            <a:endParaRPr lang="en-GB" sz="6400" dirty="0" smtClean="0">
              <a:solidFill>
                <a:srgbClr val="02A055"/>
              </a:solidFill>
            </a:endParaRPr>
          </a:p>
          <a:p>
            <a:pPr>
              <a:lnSpc>
                <a:spcPts val="1500"/>
              </a:lnSpc>
              <a:buFont typeface="Wingdings" panose="05000000000000000000" pitchFamily="2" charset="2"/>
              <a:buChar char="Ø"/>
            </a:pPr>
            <a:r>
              <a:rPr lang="en-GB" sz="6400" dirty="0" smtClean="0">
                <a:solidFill>
                  <a:srgbClr val="02A055"/>
                </a:solidFill>
              </a:rPr>
              <a:t>Cambridge English: Business Certificates (BEC)</a:t>
            </a:r>
          </a:p>
          <a:p>
            <a:pPr>
              <a:lnSpc>
                <a:spcPts val="1500"/>
              </a:lnSpc>
              <a:buFont typeface="Wingdings" panose="05000000000000000000" pitchFamily="2" charset="2"/>
              <a:buChar char="Ø"/>
            </a:pPr>
            <a:endParaRPr lang="en-GB" sz="6400" dirty="0" smtClean="0">
              <a:solidFill>
                <a:srgbClr val="02A055"/>
              </a:solidFill>
            </a:endParaRPr>
          </a:p>
          <a:p>
            <a:pPr>
              <a:lnSpc>
                <a:spcPts val="1500"/>
              </a:lnSpc>
              <a:buFont typeface="Wingdings" panose="05000000000000000000" pitchFamily="2" charset="2"/>
              <a:buChar char="Ø"/>
            </a:pPr>
            <a:r>
              <a:rPr lang="en-GB" sz="6400" dirty="0" smtClean="0">
                <a:solidFill>
                  <a:srgbClr val="02A055"/>
                </a:solidFill>
              </a:rPr>
              <a:t>Cambridge English: Legal (ILEC)</a:t>
            </a:r>
          </a:p>
          <a:p>
            <a:pPr>
              <a:lnSpc>
                <a:spcPts val="1500"/>
              </a:lnSpc>
              <a:buFont typeface="Wingdings" panose="05000000000000000000" pitchFamily="2" charset="2"/>
              <a:buChar char="Ø"/>
            </a:pPr>
            <a:endParaRPr lang="en-GB" sz="6400" dirty="0" smtClean="0">
              <a:solidFill>
                <a:srgbClr val="02A055"/>
              </a:solidFill>
            </a:endParaRPr>
          </a:p>
          <a:p>
            <a:pPr>
              <a:lnSpc>
                <a:spcPts val="1500"/>
              </a:lnSpc>
              <a:buFont typeface="Wingdings" panose="05000000000000000000" pitchFamily="2" charset="2"/>
              <a:buChar char="Ø"/>
            </a:pPr>
            <a:r>
              <a:rPr lang="en-GB" sz="6400" dirty="0" smtClean="0">
                <a:solidFill>
                  <a:srgbClr val="02A055"/>
                </a:solidFill>
              </a:rPr>
              <a:t>Cambridge English: Financial (ICFE)</a:t>
            </a:r>
          </a:p>
          <a:p>
            <a:pPr>
              <a:lnSpc>
                <a:spcPts val="1500"/>
              </a:lnSpc>
              <a:buFont typeface="Wingdings" panose="05000000000000000000" pitchFamily="2" charset="2"/>
              <a:buChar char="Ø"/>
            </a:pPr>
            <a:endParaRPr lang="en-GB" sz="6400" dirty="0" smtClean="0">
              <a:solidFill>
                <a:srgbClr val="02A055"/>
              </a:solidFill>
            </a:endParaRPr>
          </a:p>
          <a:p>
            <a:pPr>
              <a:lnSpc>
                <a:spcPts val="1500"/>
              </a:lnSpc>
              <a:buFont typeface="Wingdings" panose="05000000000000000000" pitchFamily="2" charset="2"/>
              <a:buChar char="Ø"/>
            </a:pPr>
            <a:r>
              <a:rPr lang="en-GB" sz="6400" dirty="0" smtClean="0">
                <a:solidFill>
                  <a:srgbClr val="02A055"/>
                </a:solidFill>
              </a:rPr>
              <a:t>BULATS</a:t>
            </a:r>
          </a:p>
          <a:p>
            <a:pPr>
              <a:lnSpc>
                <a:spcPts val="1500"/>
              </a:lnSpc>
              <a:buFont typeface="Wingdings" panose="05000000000000000000" pitchFamily="2" charset="2"/>
              <a:buChar char="Ø"/>
            </a:pPr>
            <a:endParaRPr lang="en-GB" sz="6400" dirty="0" smtClean="0">
              <a:solidFill>
                <a:srgbClr val="02A055"/>
              </a:solidFill>
            </a:endParaRPr>
          </a:p>
          <a:p>
            <a:pPr>
              <a:lnSpc>
                <a:spcPts val="1500"/>
              </a:lnSpc>
              <a:buFont typeface="Wingdings" panose="05000000000000000000" pitchFamily="2" charset="2"/>
              <a:buChar char="Ø"/>
            </a:pPr>
            <a:r>
              <a:rPr lang="en-GB" sz="6400" dirty="0" smtClean="0">
                <a:solidFill>
                  <a:srgbClr val="02A055"/>
                </a:solidFill>
              </a:rPr>
              <a:t>IELTS                                                                                </a:t>
            </a:r>
            <a:r>
              <a:rPr lang="en-GB" sz="4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GB" sz="4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GB" sz="4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562853" y="1461034"/>
            <a:ext cx="3412886" cy="4888518"/>
          </a:xfrm>
          <a:prstGeom prst="rect">
            <a:avLst/>
          </a:prstGeom>
          <a:solidFill>
            <a:srgbClr val="00A249"/>
          </a:solidFill>
          <a:ln>
            <a:solidFill>
              <a:srgbClr val="02A055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GB" sz="2300" dirty="0" smtClean="0"/>
              <a:t>We will help you to achieve your </a:t>
            </a:r>
            <a:r>
              <a:rPr lang="en-GB" sz="2300" dirty="0" smtClean="0"/>
              <a:t>goals </a:t>
            </a:r>
            <a:r>
              <a:rPr lang="en-GB" sz="2300" dirty="0" smtClean="0"/>
              <a:t>to: </a:t>
            </a:r>
          </a:p>
          <a:p>
            <a:pPr>
              <a:lnSpc>
                <a:spcPts val="2200"/>
              </a:lnSpc>
            </a:pPr>
            <a:endParaRPr lang="en-GB" sz="2300" dirty="0" smtClean="0"/>
          </a:p>
          <a:p>
            <a:pPr>
              <a:lnSpc>
                <a:spcPts val="2200"/>
              </a:lnSpc>
            </a:pPr>
            <a:endParaRPr lang="en-GB" sz="300" dirty="0" smtClean="0"/>
          </a:p>
          <a:p>
            <a:pPr marL="285750" lvl="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GB" sz="2000" b="1" dirty="0" smtClean="0"/>
              <a:t>present at conferences </a:t>
            </a:r>
            <a:r>
              <a:rPr lang="en-GB" sz="2000" b="1" dirty="0" smtClean="0"/>
              <a:t> </a:t>
            </a:r>
            <a:endParaRPr lang="en-GB" sz="2000" b="1" dirty="0"/>
          </a:p>
          <a:p>
            <a:pPr marL="285750" lvl="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 marL="285750" lvl="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GB" sz="2000" b="1" dirty="0" smtClean="0"/>
              <a:t>work with international organisations in your own country</a:t>
            </a:r>
          </a:p>
          <a:p>
            <a:pPr marL="285750" lvl="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 marL="285750" lvl="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GB" sz="2000" b="1" dirty="0" smtClean="0"/>
              <a:t>study business-related subjects taught in English</a:t>
            </a:r>
          </a:p>
          <a:p>
            <a:pPr marL="285750" lvl="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 marL="342900" indent="-34290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GB" sz="2000" b="1" dirty="0"/>
              <a:t>s</a:t>
            </a:r>
            <a:r>
              <a:rPr lang="en-GB" sz="2000" b="1" dirty="0" smtClean="0"/>
              <a:t>how </a:t>
            </a:r>
            <a:r>
              <a:rPr lang="en-GB" sz="2000" b="1" dirty="0" smtClean="0"/>
              <a:t>that you can use English confidently in </a:t>
            </a:r>
            <a:r>
              <a:rPr lang="en-GB" sz="2000" b="1" dirty="0" smtClean="0"/>
              <a:t>the international </a:t>
            </a:r>
            <a:r>
              <a:rPr lang="en-GB" sz="2000" b="1" dirty="0" smtClean="0"/>
              <a:t>business </a:t>
            </a:r>
            <a:r>
              <a:rPr lang="en-GB" sz="2000" b="1" dirty="0" smtClean="0"/>
              <a:t>environment</a:t>
            </a:r>
            <a:endParaRPr lang="en-GB" sz="2000" b="1" dirty="0" smtClean="0"/>
          </a:p>
        </p:txBody>
      </p:sp>
      <p:sp>
        <p:nvSpPr>
          <p:cNvPr id="10" name="Text Box 4"/>
          <p:cNvSpPr txBox="1">
            <a:spLocks noChangeArrowheads="1" noChangeShapeType="1"/>
          </p:cNvSpPr>
          <p:nvPr/>
        </p:nvSpPr>
        <p:spPr bwMode="auto">
          <a:xfrm flipV="1">
            <a:off x="-12616" y="257235"/>
            <a:ext cx="9156616" cy="1108075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70" y="382636"/>
            <a:ext cx="1942369" cy="864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57235"/>
            <a:ext cx="6925866" cy="1108075"/>
          </a:xfrm>
        </p:spPr>
        <p:txBody>
          <a:bodyPr>
            <a:noAutofit/>
          </a:bodyPr>
          <a:lstStyle/>
          <a:p>
            <a:pPr algn="l"/>
            <a:r>
              <a:rPr lang="en-GB" sz="4000" dirty="0" smtClean="0">
                <a:solidFill>
                  <a:schemeClr val="bg1"/>
                </a:solidFill>
                <a:cs typeface="AngsanaUPC" panose="02020603050405020304" pitchFamily="18" charset="-34"/>
              </a:rPr>
              <a:t>What can we do for you?</a:t>
            </a:r>
            <a:endParaRPr lang="en-GB" sz="4000" dirty="0">
              <a:solidFill>
                <a:schemeClr val="bg1"/>
              </a:solidFill>
              <a:cs typeface="AngsanaUPC" panose="02020603050405020304" pitchFamily="18" charset="-34"/>
            </a:endParaRPr>
          </a:p>
        </p:txBody>
      </p:sp>
      <p:sp>
        <p:nvSpPr>
          <p:cNvPr id="12" name="Text Box 4"/>
          <p:cNvSpPr txBox="1">
            <a:spLocks noChangeArrowheads="1" noChangeShapeType="1"/>
          </p:cNvSpPr>
          <p:nvPr/>
        </p:nvSpPr>
        <p:spPr bwMode="auto">
          <a:xfrm flipV="1">
            <a:off x="0" y="6451879"/>
            <a:ext cx="9144000" cy="243979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179511" y="6379434"/>
            <a:ext cx="88230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chemeClr val="bg1"/>
                </a:solidFill>
              </a:rPr>
              <a:t>Kiwi English Academy - Professional English for Businesses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Slide Number Placeholder 4"/>
          <p:cNvSpPr txBox="1">
            <a:spLocks/>
          </p:cNvSpPr>
          <p:nvPr/>
        </p:nvSpPr>
        <p:spPr>
          <a:xfrm>
            <a:off x="8624534" y="6416255"/>
            <a:ext cx="360040" cy="303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F20E84-F8D4-491E-92E1-11172D45C022}" type="slidenum">
              <a:rPr lang="en-GB" smtClean="0">
                <a:solidFill>
                  <a:schemeClr val="bg1"/>
                </a:solidFill>
              </a:rPr>
              <a:pPr/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65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556792"/>
            <a:ext cx="6984776" cy="4896544"/>
          </a:xfrm>
          <a:ln w="19050">
            <a:noFill/>
          </a:ln>
        </p:spPr>
        <p:txBody>
          <a:bodyPr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n-GB" sz="25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Sometimes </a:t>
            </a:r>
            <a:r>
              <a:rPr lang="en-GB" sz="25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an </a:t>
            </a:r>
            <a:r>
              <a:rPr lang="en-GB" sz="25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official exam is not the objective. Sometimes companies need to provide specific training to their employees, to be able to deal with international </a:t>
            </a:r>
            <a:r>
              <a:rPr lang="en-GB" sz="25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clientele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sz="2500" dirty="0">
              <a:solidFill>
                <a:schemeClr val="tx1">
                  <a:lumMod val="65000"/>
                  <a:lumOff val="35000"/>
                </a:schemeClr>
              </a:solidFill>
              <a:cs typeface="AngsanaUPC" panose="02020603050405020304" pitchFamily="18" charset="-34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GB" sz="25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At </a:t>
            </a:r>
            <a:r>
              <a:rPr lang="en-GB" sz="25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Kiwi English </a:t>
            </a:r>
            <a:r>
              <a:rPr lang="en-GB" sz="25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we research information about your business </a:t>
            </a:r>
            <a:r>
              <a:rPr lang="en-GB" sz="25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sector </a:t>
            </a:r>
            <a:r>
              <a:rPr lang="en-GB" sz="25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and </a:t>
            </a:r>
            <a:r>
              <a:rPr lang="en-GB" sz="25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develop </a:t>
            </a:r>
            <a:r>
              <a:rPr lang="en-GB" sz="25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a personalised </a:t>
            </a:r>
            <a:r>
              <a:rPr lang="en-GB" sz="25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programme, </a:t>
            </a:r>
            <a:r>
              <a:rPr lang="en-GB" sz="25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taking into account all your special </a:t>
            </a:r>
            <a:r>
              <a:rPr lang="en-GB" sz="25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requirements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sz="2500" dirty="0">
              <a:solidFill>
                <a:schemeClr val="tx1">
                  <a:lumMod val="65000"/>
                  <a:lumOff val="35000"/>
                </a:schemeClr>
              </a:solidFill>
              <a:cs typeface="AngsanaUPC" panose="02020603050405020304" pitchFamily="18" charset="-34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GB" sz="25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We also provide a level assessment </a:t>
            </a:r>
            <a:r>
              <a:rPr lang="en-GB" sz="25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prior to </a:t>
            </a:r>
            <a:r>
              <a:rPr lang="en-GB" sz="2500" dirty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and after the course, as well as a student progress report, so you can check your improvement or your employees’ </a:t>
            </a:r>
            <a:r>
              <a:rPr lang="en-GB" sz="25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ngsanaUPC" panose="02020603050405020304" pitchFamily="18" charset="-34"/>
              </a:rPr>
              <a:t>performance</a:t>
            </a:r>
            <a:endParaRPr lang="en-GB" sz="2500" dirty="0">
              <a:solidFill>
                <a:schemeClr val="tx1">
                  <a:lumMod val="65000"/>
                  <a:lumOff val="35000"/>
                </a:schemeClr>
              </a:solidFill>
              <a:cs typeface="AngsanaUPC" panose="02020603050405020304" pitchFamily="18" charset="-34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Text Box 4"/>
          <p:cNvSpPr txBox="1">
            <a:spLocks noChangeArrowheads="1" noChangeShapeType="1"/>
          </p:cNvSpPr>
          <p:nvPr/>
        </p:nvSpPr>
        <p:spPr bwMode="auto">
          <a:xfrm flipV="1">
            <a:off x="-12616" y="257235"/>
            <a:ext cx="9156616" cy="1108075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70" y="382636"/>
            <a:ext cx="1942369" cy="864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91813"/>
            <a:ext cx="6925866" cy="1045741"/>
          </a:xfrm>
        </p:spPr>
        <p:txBody>
          <a:bodyPr>
            <a:noAutofit/>
          </a:bodyPr>
          <a:lstStyle/>
          <a:p>
            <a:pPr algn="l"/>
            <a:r>
              <a:rPr lang="en-GB" sz="4000" dirty="0" smtClean="0">
                <a:solidFill>
                  <a:schemeClr val="bg1"/>
                </a:solidFill>
                <a:cs typeface="AngsanaUPC" panose="02020603050405020304" pitchFamily="18" charset="-34"/>
              </a:rPr>
              <a:t>What other areas can we cover?</a:t>
            </a:r>
            <a:endParaRPr lang="en-GB" sz="4000" dirty="0">
              <a:solidFill>
                <a:schemeClr val="bg1"/>
              </a:solidFill>
              <a:cs typeface="AngsanaUPC" panose="02020603050405020304" pitchFamily="18" charset="-34"/>
            </a:endParaRPr>
          </a:p>
        </p:txBody>
      </p:sp>
      <p:sp>
        <p:nvSpPr>
          <p:cNvPr id="11" name="Text Box 4"/>
          <p:cNvSpPr txBox="1">
            <a:spLocks noChangeArrowheads="1" noChangeShapeType="1"/>
          </p:cNvSpPr>
          <p:nvPr/>
        </p:nvSpPr>
        <p:spPr bwMode="auto">
          <a:xfrm flipV="1">
            <a:off x="0" y="6451879"/>
            <a:ext cx="9144000" cy="243979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2" name="Footer Placeholder 3"/>
          <p:cNvSpPr txBox="1">
            <a:spLocks/>
          </p:cNvSpPr>
          <p:nvPr/>
        </p:nvSpPr>
        <p:spPr>
          <a:xfrm>
            <a:off x="179511" y="6379434"/>
            <a:ext cx="88230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chemeClr val="bg1"/>
                </a:solidFill>
              </a:rPr>
              <a:t>Kiwi English Academy - Professional English for Businesses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4"/>
          <p:cNvSpPr txBox="1">
            <a:spLocks/>
          </p:cNvSpPr>
          <p:nvPr/>
        </p:nvSpPr>
        <p:spPr>
          <a:xfrm>
            <a:off x="8624534" y="6416255"/>
            <a:ext cx="360040" cy="303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F20E84-F8D4-491E-92E1-11172D45C022}" type="slidenum">
              <a:rPr lang="en-GB" smtClean="0">
                <a:solidFill>
                  <a:schemeClr val="bg1"/>
                </a:solidFill>
              </a:rPr>
              <a:pPr/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925" r="14046"/>
          <a:stretch/>
        </p:blipFill>
        <p:spPr>
          <a:xfrm>
            <a:off x="-740" y="1365309"/>
            <a:ext cx="1704296" cy="5086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3401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835696" y="1484784"/>
            <a:ext cx="7166893" cy="4894650"/>
          </a:xfrm>
          <a:solidFill>
            <a:srgbClr val="02A055"/>
          </a:solidFill>
          <a:ln>
            <a:solidFill>
              <a:srgbClr val="00A249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-324000">
              <a:lnSpc>
                <a:spcPts val="2300"/>
              </a:lnSpc>
            </a:pPr>
            <a:r>
              <a:rPr lang="en-GB" sz="2000" dirty="0" smtClean="0"/>
              <a:t>Food and Drink Industry</a:t>
            </a:r>
          </a:p>
          <a:p>
            <a:pPr indent="-324000">
              <a:lnSpc>
                <a:spcPts val="2300"/>
              </a:lnSpc>
            </a:pPr>
            <a:r>
              <a:rPr lang="en-GB" sz="2000" dirty="0" smtClean="0"/>
              <a:t>Airline Industry</a:t>
            </a:r>
          </a:p>
          <a:p>
            <a:pPr indent="-324000">
              <a:lnSpc>
                <a:spcPts val="2300"/>
              </a:lnSpc>
            </a:pPr>
            <a:r>
              <a:rPr lang="en-GB" sz="2000" dirty="0" smtClean="0"/>
              <a:t>Automotive Industry</a:t>
            </a:r>
          </a:p>
          <a:p>
            <a:pPr indent="-324000">
              <a:lnSpc>
                <a:spcPts val="2300"/>
              </a:lnSpc>
            </a:pPr>
            <a:r>
              <a:rPr lang="en-GB" sz="2000" dirty="0" smtClean="0"/>
              <a:t>Banking and Finance</a:t>
            </a:r>
          </a:p>
          <a:p>
            <a:pPr indent="-324000">
              <a:lnSpc>
                <a:spcPts val="2300"/>
              </a:lnSpc>
            </a:pPr>
            <a:r>
              <a:rPr lang="en-GB" sz="2000" dirty="0" smtClean="0"/>
              <a:t>Beauty Industry (Hairdressers-Spa Specialists)</a:t>
            </a:r>
          </a:p>
          <a:p>
            <a:pPr indent="-324000">
              <a:lnSpc>
                <a:spcPts val="2300"/>
              </a:lnSpc>
            </a:pPr>
            <a:r>
              <a:rPr lang="en-GB" sz="2000" dirty="0" smtClean="0"/>
              <a:t>Construction Industry</a:t>
            </a:r>
          </a:p>
          <a:p>
            <a:pPr indent="-324000">
              <a:lnSpc>
                <a:spcPts val="2300"/>
              </a:lnSpc>
            </a:pPr>
            <a:r>
              <a:rPr lang="en-GB" sz="2000" dirty="0" smtClean="0"/>
              <a:t>Healthcare Industry</a:t>
            </a:r>
          </a:p>
          <a:p>
            <a:pPr indent="-324000">
              <a:lnSpc>
                <a:spcPts val="2300"/>
              </a:lnSpc>
            </a:pPr>
            <a:r>
              <a:rPr lang="en-GB" sz="2000" dirty="0" smtClean="0"/>
              <a:t>Insurance Industry</a:t>
            </a:r>
          </a:p>
          <a:p>
            <a:pPr indent="-324000">
              <a:lnSpc>
                <a:spcPts val="2300"/>
              </a:lnSpc>
            </a:pPr>
            <a:r>
              <a:rPr lang="en-GB" sz="2000" dirty="0" smtClean="0"/>
              <a:t>Pharmaceuticals Industry</a:t>
            </a:r>
          </a:p>
          <a:p>
            <a:pPr indent="-324000">
              <a:lnSpc>
                <a:spcPts val="2300"/>
              </a:lnSpc>
            </a:pPr>
            <a:r>
              <a:rPr lang="en-GB" sz="2000" dirty="0"/>
              <a:t>Technology </a:t>
            </a:r>
            <a:r>
              <a:rPr lang="en-GB" sz="2000" dirty="0" smtClean="0"/>
              <a:t>Sector</a:t>
            </a:r>
          </a:p>
          <a:p>
            <a:pPr indent="-324000">
              <a:lnSpc>
                <a:spcPts val="2300"/>
              </a:lnSpc>
            </a:pPr>
            <a:r>
              <a:rPr lang="en-GB" sz="2000" dirty="0" smtClean="0"/>
              <a:t>Telecommunications Industry</a:t>
            </a:r>
          </a:p>
          <a:p>
            <a:pPr indent="-324000">
              <a:lnSpc>
                <a:spcPts val="2300"/>
              </a:lnSpc>
            </a:pPr>
            <a:r>
              <a:rPr lang="en-GB" sz="2000" dirty="0"/>
              <a:t>Travel </a:t>
            </a:r>
            <a:r>
              <a:rPr lang="en-GB" sz="2000" dirty="0" smtClean="0"/>
              <a:t>&amp; Leisure</a:t>
            </a:r>
          </a:p>
          <a:p>
            <a:pPr indent="-324000">
              <a:lnSpc>
                <a:spcPts val="2300"/>
              </a:lnSpc>
            </a:pPr>
            <a:r>
              <a:rPr lang="en-GB" sz="2000" dirty="0" smtClean="0"/>
              <a:t>Utilities </a:t>
            </a:r>
          </a:p>
          <a:p>
            <a:pPr indent="-324000">
              <a:lnSpc>
                <a:spcPts val="2300"/>
              </a:lnSpc>
            </a:pPr>
            <a:r>
              <a:rPr lang="en-GB" sz="2000" dirty="0" smtClean="0"/>
              <a:t>Others</a:t>
            </a:r>
            <a:endParaRPr lang="en-GB" sz="2000" dirty="0"/>
          </a:p>
        </p:txBody>
      </p:sp>
      <p:sp>
        <p:nvSpPr>
          <p:cNvPr id="10" name="Text Box 4"/>
          <p:cNvSpPr txBox="1">
            <a:spLocks noChangeArrowheads="1" noChangeShapeType="1"/>
          </p:cNvSpPr>
          <p:nvPr/>
        </p:nvSpPr>
        <p:spPr bwMode="auto">
          <a:xfrm flipV="1">
            <a:off x="-12616" y="268758"/>
            <a:ext cx="9156616" cy="1108075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220" y="382635"/>
            <a:ext cx="1942369" cy="864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86379"/>
            <a:ext cx="9050729" cy="860352"/>
          </a:xfrm>
        </p:spPr>
        <p:txBody>
          <a:bodyPr>
            <a:normAutofit/>
          </a:bodyPr>
          <a:lstStyle/>
          <a:p>
            <a:pPr algn="l"/>
            <a:r>
              <a:rPr lang="en-GB" sz="3800" b="1" dirty="0" smtClean="0">
                <a:solidFill>
                  <a:schemeClr val="bg1"/>
                </a:solidFill>
                <a:cs typeface="AngsanaUPC" panose="02020603050405020304" pitchFamily="18" charset="-34"/>
              </a:rPr>
              <a:t>What </a:t>
            </a:r>
            <a:r>
              <a:rPr lang="en-GB" sz="3800" b="1" dirty="0">
                <a:solidFill>
                  <a:schemeClr val="bg1"/>
                </a:solidFill>
                <a:cs typeface="AngsanaUPC" panose="02020603050405020304" pitchFamily="18" charset="-34"/>
              </a:rPr>
              <a:t>sectors do we specialise in?</a:t>
            </a:r>
            <a:endParaRPr lang="en-GB" sz="3800" dirty="0">
              <a:solidFill>
                <a:schemeClr val="bg1"/>
              </a:solidFill>
              <a:cs typeface="AngsanaUPC" panose="02020603050405020304" pitchFamily="18" charset="-34"/>
            </a:endParaRPr>
          </a:p>
        </p:txBody>
      </p:sp>
      <p:sp>
        <p:nvSpPr>
          <p:cNvPr id="15" name="Text Box 4"/>
          <p:cNvSpPr txBox="1">
            <a:spLocks noChangeArrowheads="1" noChangeShapeType="1"/>
          </p:cNvSpPr>
          <p:nvPr/>
        </p:nvSpPr>
        <p:spPr bwMode="auto">
          <a:xfrm flipV="1">
            <a:off x="0" y="6451879"/>
            <a:ext cx="9144000" cy="243979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6" name="Footer Placeholder 3"/>
          <p:cNvSpPr txBox="1">
            <a:spLocks/>
          </p:cNvSpPr>
          <p:nvPr/>
        </p:nvSpPr>
        <p:spPr>
          <a:xfrm>
            <a:off x="179511" y="6379434"/>
            <a:ext cx="88230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chemeClr val="bg1"/>
                </a:solidFill>
              </a:rPr>
              <a:t>Kiwi English Academy - Professional English for Businesses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Slide Number Placeholder 4"/>
          <p:cNvSpPr txBox="1">
            <a:spLocks/>
          </p:cNvSpPr>
          <p:nvPr/>
        </p:nvSpPr>
        <p:spPr>
          <a:xfrm>
            <a:off x="8624534" y="6416255"/>
            <a:ext cx="360040" cy="303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F20E84-F8D4-491E-92E1-11172D45C022}" type="slidenum">
              <a:rPr lang="en-GB" smtClean="0">
                <a:solidFill>
                  <a:schemeClr val="bg1"/>
                </a:solidFill>
              </a:rPr>
              <a:pPr/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925" r="14046"/>
          <a:stretch/>
        </p:blipFill>
        <p:spPr>
          <a:xfrm>
            <a:off x="-740" y="1376833"/>
            <a:ext cx="1704296" cy="507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1489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196" y="1556792"/>
            <a:ext cx="8928992" cy="4986167"/>
          </a:xfrm>
        </p:spPr>
        <p:txBody>
          <a:bodyPr/>
          <a:lstStyle/>
          <a:p>
            <a:pPr marL="0" indent="0" algn="ctr">
              <a:buNone/>
            </a:pP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Special </a:t>
            </a:r>
            <a:r>
              <a:rPr lang="en-GB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tailor-made </a:t>
            </a:r>
            <a:r>
              <a:rPr lang="en-GB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programmes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executives are created according to your </a:t>
            </a:r>
          </a:p>
          <a:p>
            <a:pPr marL="0" indent="0" algn="ctr">
              <a:buNone/>
            </a:pP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specific requirements</a:t>
            </a:r>
          </a:p>
          <a:p>
            <a:pPr marL="0" indent="0" algn="ctr">
              <a:buNone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458615"/>
            <a:ext cx="5184575" cy="29626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96137" y="2458616"/>
            <a:ext cx="3097194" cy="2962614"/>
          </a:xfrm>
          <a:prstGeom prst="rect">
            <a:avLst/>
          </a:prstGeom>
          <a:gradFill flip="none" rotWithShape="1">
            <a:gsLst>
              <a:gs pos="0">
                <a:srgbClr val="00A249">
                  <a:tint val="66000"/>
                  <a:satMod val="160000"/>
                </a:srgbClr>
              </a:gs>
              <a:gs pos="50000">
                <a:srgbClr val="00A249">
                  <a:tint val="44500"/>
                  <a:satMod val="160000"/>
                </a:srgbClr>
              </a:gs>
              <a:gs pos="100000">
                <a:srgbClr val="00A249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02A055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Negotiation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Presentation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Public speaking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Diplomatic language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Phone sales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Closing sales techniques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Leadership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Crisis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Business writing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Positive thinking</a:t>
            </a:r>
          </a:p>
        </p:txBody>
      </p:sp>
      <p:sp>
        <p:nvSpPr>
          <p:cNvPr id="10" name="Text Box 4"/>
          <p:cNvSpPr txBox="1">
            <a:spLocks noChangeArrowheads="1" noChangeShapeType="1"/>
          </p:cNvSpPr>
          <p:nvPr/>
        </p:nvSpPr>
        <p:spPr bwMode="auto">
          <a:xfrm flipV="1">
            <a:off x="-12616" y="257235"/>
            <a:ext cx="9156616" cy="1108075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70" y="382636"/>
            <a:ext cx="1942369" cy="8640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314396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Intensive English Courses for Business </a:t>
            </a:r>
            <a:r>
              <a:rPr lang="en-GB" sz="3200" dirty="0" smtClean="0">
                <a:solidFill>
                  <a:schemeClr val="bg1"/>
                </a:solidFill>
              </a:rPr>
              <a:t>Executives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99" y="6351819"/>
            <a:ext cx="9144000" cy="365125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Kiwi English Academy - Professional English for Businesses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55524" y="6344475"/>
            <a:ext cx="720931" cy="385018"/>
          </a:xfrm>
        </p:spPr>
        <p:txBody>
          <a:bodyPr/>
          <a:lstStyle/>
          <a:p>
            <a:fld id="{2DF20E84-F8D4-491E-92E1-11172D45C022}" type="slidenum">
              <a:rPr lang="en-GB" smtClean="0">
                <a:solidFill>
                  <a:schemeClr val="bg1"/>
                </a:solidFill>
              </a:rPr>
              <a:t>9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 Box 4"/>
          <p:cNvSpPr txBox="1">
            <a:spLocks noChangeArrowheads="1" noChangeShapeType="1"/>
          </p:cNvSpPr>
          <p:nvPr/>
        </p:nvSpPr>
        <p:spPr bwMode="auto">
          <a:xfrm flipV="1">
            <a:off x="0" y="6451879"/>
            <a:ext cx="9144000" cy="243979"/>
          </a:xfrm>
          <a:prstGeom prst="rect">
            <a:avLst/>
          </a:prstGeom>
          <a:solidFill>
            <a:srgbClr val="2759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rot="10800000"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GB" altLang="en-US" sz="4400" b="1" u="none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4" name="Footer Placeholder 3"/>
          <p:cNvSpPr txBox="1">
            <a:spLocks/>
          </p:cNvSpPr>
          <p:nvPr/>
        </p:nvSpPr>
        <p:spPr>
          <a:xfrm>
            <a:off x="179511" y="6379434"/>
            <a:ext cx="88230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chemeClr val="bg1"/>
                </a:solidFill>
              </a:rPr>
              <a:t>Kiwi English Academy - Professional English for Businesses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8624534" y="6416255"/>
            <a:ext cx="360040" cy="303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F20E84-F8D4-491E-92E1-11172D45C022}" type="slidenum">
              <a:rPr lang="en-GB" smtClean="0">
                <a:solidFill>
                  <a:schemeClr val="bg1"/>
                </a:solidFill>
              </a:rPr>
              <a:pPr/>
              <a:t>9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59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1234</TotalTime>
  <Words>629</Words>
  <Application>Microsoft Office PowerPoint</Application>
  <PresentationFormat>On-screen Show (4:3)</PresentationFormat>
  <Paragraphs>121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Kiwi English Academy</vt:lpstr>
      <vt:lpstr>PowerPoint Presentation</vt:lpstr>
      <vt:lpstr> BUSINESS is in English</vt:lpstr>
      <vt:lpstr>Our Video-Conference Platform</vt:lpstr>
      <vt:lpstr> What can you see?</vt:lpstr>
      <vt:lpstr>What can we do for you?</vt:lpstr>
      <vt:lpstr>What other areas can we cover?</vt:lpstr>
      <vt:lpstr>What sectors do we specialise in?</vt:lpstr>
      <vt:lpstr>PowerPoint Presentation</vt:lpstr>
      <vt:lpstr> Prices 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Kiwi English Online Business Presentation</dc:title>
  <dc:creator>Welcome</dc:creator>
  <cp:lastModifiedBy>Elena Naumov</cp:lastModifiedBy>
  <cp:revision>107</cp:revision>
  <cp:lastPrinted>2016-11-16T06:51:43Z</cp:lastPrinted>
  <dcterms:created xsi:type="dcterms:W3CDTF">2015-10-08T14:50:20Z</dcterms:created>
  <dcterms:modified xsi:type="dcterms:W3CDTF">2016-12-02T01:16:41Z</dcterms:modified>
</cp:coreProperties>
</file>